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56" r:id="rId2"/>
    <p:sldId id="388" r:id="rId3"/>
    <p:sldId id="386" r:id="rId4"/>
    <p:sldId id="389" r:id="rId5"/>
    <p:sldId id="390" r:id="rId6"/>
    <p:sldId id="394" r:id="rId7"/>
    <p:sldId id="398" r:id="rId8"/>
    <p:sldId id="399" r:id="rId9"/>
    <p:sldId id="396" r:id="rId10"/>
    <p:sldId id="397" r:id="rId11"/>
    <p:sldId id="391" r:id="rId12"/>
    <p:sldId id="393" r:id="rId13"/>
    <p:sldId id="382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se István" initials="GI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9" autoAdjust="0"/>
    <p:restoredTop sz="66146" autoAdjust="0"/>
  </p:normalViewPr>
  <p:slideViewPr>
    <p:cSldViewPr>
      <p:cViewPr>
        <p:scale>
          <a:sx n="75" d="100"/>
          <a:sy n="75" d="100"/>
        </p:scale>
        <p:origin x="-2346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2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59771-B723-4502-A8B6-D38C22B5FB41}" type="datetimeFigureOut">
              <a:rPr lang="hu-HU" smtClean="0"/>
              <a:pPr/>
              <a:t>2012.09.25.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FCABA-C7C3-4BA5-8A55-033D3439C94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76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FCABA-C7C3-4BA5-8A55-033D3439C94D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1140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A kapcsolatrendszer </a:t>
            </a:r>
            <a:r>
              <a:rPr lang="hu-HU" b="1" smtClean="0"/>
              <a:t>a hálózati partnerekre koncentrál</a:t>
            </a:r>
            <a:r>
              <a:rPr lang="hu-HU" smtClean="0"/>
              <a:t>, a külső kapcsolatok itt részint belsőként jelennek meg (TÁMOP 3.2.2). Egyetlen, a teljes lefedettséget célzó hálózat alakul alhálózatokkal,  melynek standardja és minőségbiztosítása a mi feladatunk, de a pályázó intézmények közvetlen kiszolgálása már regionális partnereinkké. Az információkhoz, támogatásokhoz és szolgáltatásokhoz való </a:t>
            </a:r>
            <a:r>
              <a:rPr lang="hu-HU" b="1" smtClean="0"/>
              <a:t>egyenlő hozzáférés biztosítása</a:t>
            </a:r>
            <a:r>
              <a:rPr lang="hu-HU" smtClean="0"/>
              <a:t> stratégiai cél. A szinte teljes körű, egyidejű adatmegosztás, az egykapus regisztrációs rendszer és a standard alapú működés </a:t>
            </a:r>
            <a:r>
              <a:rPr lang="hu-HU" b="1" smtClean="0"/>
              <a:t>egységesíti a kiemelt projekt és a 7 partner működését</a:t>
            </a:r>
            <a:r>
              <a:rPr lang="hu-HU" smtClean="0"/>
              <a:t>, de a területi sajátosságok és önálló arculat megőrzése mellett. A Hálózat jelzést ad a szakmai előrehaladásról, motiválja a stratégiai, döntéshozói szint tervezési, forrás elosztási tevékenységét</a:t>
            </a:r>
            <a:r>
              <a:rPr lang="hu-HU" b="1" smtClean="0"/>
              <a:t>, beavatkozási szükségleteket tár fel</a:t>
            </a:r>
            <a:r>
              <a:rPr lang="hu-HU" smtClean="0"/>
              <a:t>. Ugyanakkor </a:t>
            </a:r>
            <a:r>
              <a:rPr lang="hu-HU" b="1" smtClean="0"/>
              <a:t>képes megjeleníteni a kiemelkedő példákat</a:t>
            </a:r>
            <a:r>
              <a:rPr lang="hu-HU" smtClean="0"/>
              <a:t>, azokat közvetíti a felhasználó intézmények számára. Fontos jellemzője, hogy dolga az innovációt végző intézményektől származó kérdésekre </a:t>
            </a:r>
            <a:r>
              <a:rPr lang="hu-HU" b="1" smtClean="0"/>
              <a:t>adható érdemi válasz kinyerése </a:t>
            </a:r>
            <a:r>
              <a:rPr lang="hu-HU" smtClean="0"/>
              <a:t>a fejlesztési rendszer szereplőitől. </a:t>
            </a:r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066CA-1520-4ACE-9D8C-B93477FCB6D6}" type="slidenum">
              <a:rPr lang="hu-HU" smtClean="0"/>
              <a:pPr/>
              <a:t>7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"/>
            <a:ext cx="6228184" cy="1340768"/>
          </a:xfrm>
          <a:noFill/>
          <a:ln>
            <a:miter lim="800000"/>
            <a:headEnd/>
            <a:tailEnd/>
          </a:ln>
        </p:spPr>
        <p:txBody>
          <a:bodyPr/>
          <a:lstStyle>
            <a:lvl1pPr>
              <a:defRPr lang="hu-HU" sz="3200" b="1" dirty="0">
                <a:latin typeface="Verdana" pitchFamily="34" charset="0"/>
                <a:ea typeface="+mn-ea"/>
                <a:cs typeface="+mn-cs"/>
              </a:defRPr>
            </a:lvl1pPr>
          </a:lstStyle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07" y="5805264"/>
            <a:ext cx="6288385" cy="576064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4" name="Picture 7" descr="S:\Educatio\Céges dokumentációk\Arculat\logok\edu\educatio_magyar\EducatioLogo_rgb_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2" y="6424350"/>
            <a:ext cx="1943930" cy="38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4915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9DB1-3AFB-4ED9-A987-7B92078CCAD0}" type="datetime4">
              <a:rPr lang="hu-HU" smtClean="0"/>
              <a:pPr/>
              <a:t>2012. szeptember 25.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8CB4-8085-4DFD-8ED0-D523F20297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hu-HU" smtClean="0"/>
              <a:t>Élőláb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74491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F6E2-2B23-49A1-89A6-E9BEB5DEEE95}" type="datetime4">
              <a:rPr lang="hu-HU" smtClean="0"/>
              <a:pPr/>
              <a:t>2012. szeptember 25.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8CB4-8085-4DFD-8ED0-D523F20297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hu-HU" smtClean="0"/>
              <a:t>Élőláb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49949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320481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D174-F812-48F0-86BA-CD92F7CC7DFB}" type="datetime4">
              <a:rPr lang="hu-HU" smtClean="0"/>
              <a:pPr/>
              <a:t>2012. szeptember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hu-HU" smtClean="0"/>
              <a:t>Élőláb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647700" cy="365125"/>
          </a:xfrm>
        </p:spPr>
        <p:txBody>
          <a:bodyPr lIns="36000" tIns="36000" rIns="36000" bIns="36000"/>
          <a:lstStyle/>
          <a:p>
            <a:fld id="{74628CB4-8085-4DFD-8ED0-D523F20297B6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7" descr="S:\Educatio\Céges dokumentációk\Arculat\logok\edu\educatio_magyar\EducatioLogo_rgb_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0" y="5877272"/>
            <a:ext cx="1943930" cy="38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7215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8CB4-8085-4DFD-8ED0-D523F20297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31418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0AB9-FF0C-4DE8-98C3-DCB4E3854BB4}" type="datetime4">
              <a:rPr lang="hu-HU" smtClean="0"/>
              <a:pPr/>
              <a:t>2012. szeptember 25.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8CB4-8085-4DFD-8ED0-D523F20297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hu-HU" smtClean="0"/>
              <a:t>Élőláb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49523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0204-09A6-48C0-9AEB-11FA126B6EB8}" type="datetime4">
              <a:rPr lang="hu-HU" smtClean="0"/>
              <a:pPr/>
              <a:t>2012. szeptember 25.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8CB4-8085-4DFD-8ED0-D523F20297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hu-HU" smtClean="0"/>
              <a:t>Élőláb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60021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6B91-8817-4553-9247-1FC85D535E99}" type="datetime4">
              <a:rPr lang="hu-HU" smtClean="0"/>
              <a:pPr/>
              <a:t>2012. szeptember 25.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8CB4-8085-4DFD-8ED0-D523F20297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hu-HU" smtClean="0"/>
              <a:t>Élőláb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09407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542-8199-4F67-ADFD-DA8B4936504B}" type="datetime4">
              <a:rPr lang="hu-HU" smtClean="0"/>
              <a:pPr/>
              <a:t>2012. szeptember 25.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8CB4-8085-4DFD-8ED0-D523F20297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hu-HU" smtClean="0"/>
              <a:t>Élőláb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88908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92688" cy="1162050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340767"/>
            <a:ext cx="5111750" cy="43924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435101"/>
            <a:ext cx="3286001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728A-F440-4ACB-B3F3-C336EC9E2AEE}" type="datetime4">
              <a:rPr lang="hu-HU" smtClean="0"/>
              <a:pPr/>
              <a:t>2012. szeptember 25.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8CB4-8085-4DFD-8ED0-D523F20297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hu-HU" smtClean="0"/>
              <a:t>Élőláb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45637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4870-A803-4E00-BB5F-7A8342657021}" type="datetime4">
              <a:rPr lang="hu-HU" smtClean="0"/>
              <a:pPr/>
              <a:t>2012. szeptember 25.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8CB4-8085-4DFD-8ED0-D523F20297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hu-HU" smtClean="0"/>
              <a:t>Élőláb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23472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116632"/>
            <a:ext cx="6300192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0" y="6381328"/>
            <a:ext cx="1547664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BC895BE-7128-40D9-90D8-3EBD3D8BCA7A}" type="datetimeFigureOut">
              <a:rPr lang="hu-HU" smtClean="0"/>
              <a:pPr/>
              <a:t>2012.09.25.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42684" y="638132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5C3728A-C578-4125-8C7E-F0FED5F3768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hu-HU"/>
          </a:p>
        </p:txBody>
      </p:sp>
      <p:pic>
        <p:nvPicPr>
          <p:cNvPr id="8" name="Picture 7" descr="S:\Educatio\Céges dokumentációk\Arculat\logok\edu\educatio_magyar\EducatioLogo_rgb_hu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5877272"/>
            <a:ext cx="1943930" cy="38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319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hu-HU" sz="24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ulia.nemeti@educatio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0"/>
            <a:ext cx="6804248" cy="1340768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/>
              <a:t>Fejlesztések, többlettudás és forrásközpont az EGYMI-kben </a:t>
            </a:r>
            <a:endParaRPr lang="hu-HU" sz="2400" b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6093296"/>
            <a:ext cx="6288385" cy="576064"/>
          </a:xfrm>
        </p:spPr>
        <p:txBody>
          <a:bodyPr>
            <a:normAutofit fontScale="25000" lnSpcReduction="20000"/>
          </a:bodyPr>
          <a:lstStyle/>
          <a:p>
            <a:endParaRPr lang="hu-HU" dirty="0" smtClean="0"/>
          </a:p>
          <a:p>
            <a:r>
              <a:rPr lang="hu-HU" sz="5600" b="1" dirty="0" err="1" smtClean="0">
                <a:solidFill>
                  <a:schemeClr val="tx2"/>
                </a:solidFill>
              </a:rPr>
              <a:t>Kapcsáné</a:t>
            </a:r>
            <a:r>
              <a:rPr lang="hu-HU" sz="5600" b="1" dirty="0" smtClean="0">
                <a:solidFill>
                  <a:schemeClr val="tx2"/>
                </a:solidFill>
              </a:rPr>
              <a:t> Németi Júlia</a:t>
            </a:r>
          </a:p>
          <a:p>
            <a:pPr fontAlgn="t"/>
            <a:r>
              <a:rPr lang="hu-HU" sz="5600" b="1" dirty="0" smtClean="0">
                <a:solidFill>
                  <a:schemeClr val="tx2"/>
                </a:solidFill>
              </a:rPr>
              <a:t>szakmai vezető</a:t>
            </a:r>
          </a:p>
          <a:p>
            <a:pPr fontAlgn="t"/>
            <a:r>
              <a:rPr lang="hu-HU" sz="5600" b="1" dirty="0" smtClean="0">
                <a:solidFill>
                  <a:schemeClr val="tx2"/>
                </a:solidFill>
              </a:rPr>
              <a:t>Közoktatási Osztály</a:t>
            </a:r>
          </a:p>
        </p:txBody>
      </p:sp>
      <p:pic>
        <p:nvPicPr>
          <p:cNvPr id="5" name="Picture 2" descr="C:\Documents and Settings\nemetij\Asztal\Juli2\képek\SNI képek\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68760"/>
            <a:ext cx="9144000" cy="44644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Modellértékű működés/EGYMI, mint referenciahely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referencia intézményi működéshez szükséges szervezeti, oktatásszervezési, szolgáltatás-szervezési feladatok</a:t>
            </a:r>
          </a:p>
          <a:p>
            <a:pPr lvl="2">
              <a:buFont typeface="Courier New" pitchFamily="49" charset="0"/>
              <a:buChar char="o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struktúra</a:t>
            </a:r>
          </a:p>
          <a:p>
            <a:pPr lvl="2">
              <a:buFont typeface="Courier New" pitchFamily="49" charset="0"/>
              <a:buChar char="o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működés</a:t>
            </a:r>
          </a:p>
          <a:p>
            <a:pPr lvl="2">
              <a:buFont typeface="Courier New" pitchFamily="49" charset="0"/>
              <a:buChar char="o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erőforrások/kapacitás</a:t>
            </a:r>
          </a:p>
          <a:p>
            <a:pPr lvl="2">
              <a:buFont typeface="Courier New" pitchFamily="49" charset="0"/>
              <a:buChar char="o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kompetenciák</a:t>
            </a:r>
          </a:p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Hálózati együttműködések és kapcsolatok</a:t>
            </a:r>
          </a:p>
          <a:p>
            <a:pPr lvl="2">
              <a:buFont typeface="Courier New" pitchFamily="49" charset="0"/>
              <a:buChar char="o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EGYMI-k</a:t>
            </a:r>
          </a:p>
          <a:p>
            <a:pPr lvl="2">
              <a:buFont typeface="Courier New" pitchFamily="49" charset="0"/>
              <a:buChar char="o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inkluzív nevelés/befogadó intézmények</a:t>
            </a:r>
          </a:p>
          <a:p>
            <a:pPr lvl="2">
              <a:buFont typeface="Courier New" pitchFamily="49" charset="0"/>
              <a:buChar char="o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civil szervezetek/szülői közösségek</a:t>
            </a:r>
          </a:p>
          <a:p>
            <a:pPr lvl="2">
              <a:buFont typeface="Courier New" pitchFamily="49" charset="0"/>
              <a:buChar char="o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referencia-intézmények	</a:t>
            </a:r>
          </a:p>
          <a:p>
            <a:r>
              <a:rPr lang="hu-HU" sz="2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Mentorálás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/pedagógusok /együttműködő partnerek felkészítése </a:t>
            </a:r>
          </a:p>
          <a:p>
            <a:pPr lvl="2">
              <a:buFont typeface="Courier New" pitchFamily="49" charset="0"/>
              <a:buChar char="o"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horizontális tanulás 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</a:p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PR-kommunikáció 	</a:t>
            </a:r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…amit a jövőről gondolhatunk</a:t>
            </a:r>
            <a:endParaRPr lang="hu-H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endParaRPr lang="hu-H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3500" b="1" dirty="0" smtClean="0">
                <a:solidFill>
                  <a:schemeClr val="tx2">
                    <a:lumMod val="75000"/>
                  </a:schemeClr>
                </a:solidFill>
              </a:rPr>
              <a:t>az SNI ellátórendszer komplex szolgáltatói bázisa</a:t>
            </a:r>
          </a:p>
          <a:p>
            <a:pPr lvl="2">
              <a:buFont typeface="Wingdings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SNI specifikus szolgáltatások</a:t>
            </a:r>
          </a:p>
          <a:p>
            <a:pPr lvl="2">
              <a:buFont typeface="Wingdings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Együttnevelés</a:t>
            </a:r>
          </a:p>
          <a:p>
            <a:pPr lvl="2">
              <a:buNone/>
            </a:pPr>
            <a:endParaRPr lang="hu-H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3500" b="1" dirty="0" smtClean="0">
                <a:solidFill>
                  <a:schemeClr val="tx2">
                    <a:lumMod val="75000"/>
                  </a:schemeClr>
                </a:solidFill>
              </a:rPr>
              <a:t>szakmailag differenciált szolgáltatási professzió</a:t>
            </a:r>
          </a:p>
          <a:p>
            <a:pPr lvl="2">
              <a:buFont typeface="Wingdings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Minta/modell</a:t>
            </a:r>
          </a:p>
          <a:p>
            <a:pPr lvl="2">
              <a:buFont typeface="Wingdings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Támogató háttér</a:t>
            </a:r>
          </a:p>
          <a:p>
            <a:pPr lvl="2">
              <a:buFont typeface="Wingdings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Minőség</a:t>
            </a:r>
          </a:p>
          <a:p>
            <a:pPr lvl="2">
              <a:buFont typeface="Wingdings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Elérhetőség</a:t>
            </a:r>
          </a:p>
          <a:p>
            <a:pPr lvl="2">
              <a:buNone/>
            </a:pPr>
            <a:endParaRPr lang="hu-HU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3500" b="1" dirty="0" smtClean="0">
                <a:solidFill>
                  <a:schemeClr val="tx2">
                    <a:lumMod val="75000"/>
                  </a:schemeClr>
                </a:solidFill>
              </a:rPr>
              <a:t>aktív szerep a hálózati feladatokban</a:t>
            </a:r>
          </a:p>
          <a:p>
            <a:pPr lvl="2">
              <a:buFont typeface="Wingdings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Helyi igények</a:t>
            </a:r>
          </a:p>
          <a:p>
            <a:pPr lvl="2">
              <a:buFont typeface="Wingdings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Területi igények</a:t>
            </a:r>
          </a:p>
          <a:p>
            <a:pPr>
              <a:buNone/>
            </a:pPr>
            <a:endParaRPr lang="hu-HU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3400" b="1" dirty="0" smtClean="0">
                <a:solidFill>
                  <a:schemeClr val="tx2">
                    <a:lumMod val="75000"/>
                  </a:schemeClr>
                </a:solidFill>
              </a:rPr>
              <a:t>aktív részvétel a szolgáltatói rendszer átalakulásában</a:t>
            </a:r>
          </a:p>
          <a:p>
            <a:pPr>
              <a:buFont typeface="Wingdings" pitchFamily="2" charset="2"/>
              <a:buChar char="v"/>
            </a:pPr>
            <a:endParaRPr lang="hu-HU" sz="3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3400" b="1" dirty="0" smtClean="0">
                <a:solidFill>
                  <a:schemeClr val="tx2">
                    <a:lumMod val="75000"/>
                  </a:schemeClr>
                </a:solidFill>
              </a:rPr>
              <a:t>felerősödő specifikus területek</a:t>
            </a:r>
          </a:p>
          <a:p>
            <a:pPr lvl="2">
              <a:buFont typeface="Wingdings" pitchFamily="2" charset="2"/>
              <a:buChar char="Ø"/>
            </a:pPr>
            <a:r>
              <a:rPr lang="hu-HU" sz="2500" dirty="0" smtClean="0">
                <a:solidFill>
                  <a:schemeClr val="tx2">
                    <a:lumMod val="75000"/>
                  </a:schemeClr>
                </a:solidFill>
              </a:rPr>
              <a:t>Családközpontú kora gyermekkori intervenció</a:t>
            </a:r>
          </a:p>
          <a:p>
            <a:pPr lvl="2">
              <a:buFont typeface="Wingdings" pitchFamily="2" charset="2"/>
              <a:buChar char="Ø"/>
            </a:pPr>
            <a:r>
              <a:rPr lang="hu-HU" sz="2500" dirty="0" smtClean="0">
                <a:solidFill>
                  <a:schemeClr val="tx2">
                    <a:lumMod val="75000"/>
                  </a:schemeClr>
                </a:solidFill>
              </a:rPr>
              <a:t>Nyílt munkaerő-piaci átvezetés</a:t>
            </a:r>
          </a:p>
          <a:p>
            <a:pPr lvl="1">
              <a:buFont typeface="Wingdings" pitchFamily="2" charset="2"/>
              <a:buChar char="Ø"/>
            </a:pPr>
            <a:endParaRPr lang="hu-HU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hu-H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hu-HU" sz="3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hu-HU" sz="3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hu-HU" sz="3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hu-HU" sz="3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…amit a jövőről gondolhatunk</a:t>
            </a:r>
            <a:endParaRPr lang="hu-HU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640960" cy="504031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hu-HU" sz="1800" dirty="0" smtClean="0">
                <a:solidFill>
                  <a:schemeClr val="accent2"/>
                </a:solidFill>
              </a:rPr>
              <a:t>Tudásmenedzsment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K+F, jó gyakorlatok, forrásközpont kezelés, adat és tudásszolgáltatás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hu-HU" sz="1800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sz="1800" dirty="0" smtClean="0">
                <a:solidFill>
                  <a:schemeClr val="accent2"/>
                </a:solidFill>
              </a:rPr>
              <a:t>Szakmai támogatás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Problémaközpontú tanácsadás, fejlesztés, kapcsolat és 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partnerség építés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horizontális tanulás, képzés, értékelés, </a:t>
            </a:r>
            <a:r>
              <a:rPr lang="hu-HU" sz="1800" dirty="0" err="1" smtClean="0">
                <a:solidFill>
                  <a:schemeClr val="tx2">
                    <a:lumMod val="75000"/>
                  </a:schemeClr>
                </a:solidFill>
              </a:rPr>
              <a:t>mentorálás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, felügyelet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hu-HU" sz="1800" dirty="0" smtClean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hu-HU" sz="1800" dirty="0" smtClean="0">
                <a:solidFill>
                  <a:schemeClr val="accent2"/>
                </a:solidFill>
              </a:rPr>
              <a:t>Nyilvánosság és kommunikáció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Eseményszervezés, tartalommenedzsment (felrakás, letöltés,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sz="1800" smtClean="0">
                <a:solidFill>
                  <a:schemeClr val="tx2">
                    <a:lumMod val="75000"/>
                  </a:schemeClr>
                </a:solidFill>
              </a:rPr>
              <a:t>csere), kiadványok </a:t>
            </a:r>
            <a:endParaRPr lang="hu-H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hu-HU" sz="1800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hu-HU" sz="1800" dirty="0" smtClean="0">
                <a:solidFill>
                  <a:schemeClr val="accent2"/>
                </a:solidFill>
              </a:rPr>
              <a:t>Hálózatműködtetés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társadalmi tájékoztatás, hálózatépítés és karbantartás, 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k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özvetlen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</a:t>
            </a:r>
            <a:r>
              <a:rPr lang="hu-HU" sz="1800" dirty="0" smtClean="0">
                <a:solidFill>
                  <a:schemeClr val="tx2">
                    <a:lumMod val="75000"/>
                  </a:schemeClr>
                </a:solidFill>
              </a:rPr>
              <a:t>nformációátadás, </a:t>
            </a:r>
            <a:r>
              <a:rPr lang="hu-HU" sz="1800" dirty="0" err="1" smtClean="0">
                <a:solidFill>
                  <a:schemeClr val="tx2">
                    <a:lumMod val="75000"/>
                  </a:schemeClr>
                </a:solidFill>
              </a:rPr>
              <a:t>önszervízelés</a:t>
            </a:r>
            <a:endParaRPr lang="hu-H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hu-HU" sz="2000" b="1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hu-HU" sz="2000" b="1" dirty="0" smtClean="0">
              <a:solidFill>
                <a:srgbClr val="00A076"/>
              </a:solidFill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hu-HU" sz="20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Köszönöm a figyelmet!</a:t>
            </a:r>
          </a:p>
          <a:p>
            <a:pPr algn="ctr">
              <a:buNone/>
            </a:pPr>
            <a:r>
              <a:rPr lang="hu-HU" dirty="0" err="1" smtClean="0">
                <a:hlinkClick r:id="rId2"/>
              </a:rPr>
              <a:t>julia.nemeti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educatio.hu</a:t>
            </a:r>
            <a:endParaRPr lang="hu-HU" dirty="0" smtClean="0"/>
          </a:p>
          <a:p>
            <a:pPr algn="ctr">
              <a:buNone/>
            </a:pP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3100" dirty="0" smtClean="0">
                <a:solidFill>
                  <a:schemeClr val="tx2">
                    <a:lumMod val="75000"/>
                  </a:schemeClr>
                </a:solidFill>
              </a:rPr>
              <a:t>A fejlesztés fókuszában az EGYMI</a:t>
            </a:r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hu-H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 algn="ctr">
              <a:buNone/>
            </a:pPr>
            <a:endParaRPr lang="hu-H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Rövid kronológia</a:t>
            </a:r>
          </a:p>
          <a:p>
            <a:pPr algn="ctr">
              <a:buNone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2007-től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</a:rPr>
              <a:t>Fejlesztési alapelvek (2007)</a:t>
            </a:r>
          </a:p>
        </p:txBody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tx2"/>
                </a:solidFill>
              </a:rPr>
              <a:t>minden rászorulónak a maga régiójában teljes körű hozzáférés a jó minőségű nevelési</a:t>
            </a:r>
            <a:r>
              <a:rPr lang="hu-HU" sz="2400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hu-HU" sz="2400" dirty="0" smtClean="0">
                <a:solidFill>
                  <a:schemeClr val="tx2"/>
                </a:solidFill>
              </a:rPr>
              <a:t>oktatási</a:t>
            </a:r>
            <a:r>
              <a:rPr lang="hu-HU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hu-HU" sz="2400" dirty="0" smtClean="0">
                <a:solidFill>
                  <a:schemeClr val="tx2"/>
                </a:solidFill>
              </a:rPr>
              <a:t> szolgáltatásokhoz</a:t>
            </a:r>
          </a:p>
          <a:p>
            <a:pPr marL="457200" indent="-457200" algn="just">
              <a:buNone/>
            </a:pPr>
            <a:endParaRPr lang="hu-HU" sz="24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tx2"/>
                </a:solidFill>
              </a:rPr>
              <a:t>hatást gyakorolni a teljes közoktatásra, többek között a rejtőzködők felderítése és bevonása által</a:t>
            </a:r>
          </a:p>
          <a:p>
            <a:pPr algn="just">
              <a:buNone/>
            </a:pPr>
            <a:endParaRPr lang="hu-HU" sz="24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tx2"/>
                </a:solidFill>
              </a:rPr>
              <a:t>a szolgáltatások az iskolafejlesztést szolgálják</a:t>
            </a:r>
          </a:p>
          <a:p>
            <a:pPr algn="just">
              <a:buNone/>
            </a:pPr>
            <a:endParaRPr lang="hu-HU" sz="24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tx2"/>
                </a:solidFill>
              </a:rPr>
              <a:t>szinergia és egységes kommunikáció („hálózatok” egymás közt)</a:t>
            </a:r>
          </a:p>
          <a:p>
            <a:pPr algn="just"/>
            <a:endParaRPr lang="hu-H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8928992" cy="4320481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9552" y="1556792"/>
            <a:ext cx="316835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/>
              <a:t>Fejlesztettünk</a:t>
            </a:r>
            <a:endParaRPr lang="hu-HU" sz="4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932040" y="1988840"/>
            <a:ext cx="2952328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/>
              <a:t>Fejlődtünk</a:t>
            </a:r>
            <a:endParaRPr lang="hu-HU" sz="4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67544" y="2924944"/>
            <a:ext cx="403244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/>
              <a:t>Együttműködtünk</a:t>
            </a:r>
            <a:endParaRPr lang="hu-HU" sz="4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932040" y="3068960"/>
            <a:ext cx="316835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/>
              <a:t>Partnerséget</a:t>
            </a:r>
            <a:r>
              <a:rPr lang="hu-HU" sz="3200" dirty="0" smtClean="0"/>
              <a:t> </a:t>
            </a:r>
            <a:r>
              <a:rPr lang="hu-HU" sz="4000" dirty="0" smtClean="0"/>
              <a:t>építettünk</a:t>
            </a:r>
            <a:endParaRPr lang="hu-HU" sz="4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95536" y="4509120"/>
            <a:ext cx="3456384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/>
              <a:t>Tanultunk - tanítottunk</a:t>
            </a:r>
            <a:endParaRPr lang="hu-HU" sz="4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572000" y="4869160"/>
            <a:ext cx="4032448" cy="181588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/>
              <a:t>Változtunk – változtattunk</a:t>
            </a:r>
          </a:p>
          <a:p>
            <a:endParaRPr lang="hu-HU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endParaRPr lang="hu-H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hu-H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Van tudásunk az inkluzív nevelésről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Vannak kiépített szolgáltatásaink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Vannak jól képzett szakembereink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Van standardunk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Van szakmai érdekképviseletünk (egyesületünk)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Van hálózatunk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Tudjuk hogyan kell hálózatot működtetni</a:t>
            </a:r>
          </a:p>
          <a:p>
            <a:pPr>
              <a:buNone/>
            </a:pP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</a:rPr>
              <a:t>Az EGYMI feladata</a:t>
            </a:r>
          </a:p>
        </p:txBody>
      </p:sp>
      <p:sp>
        <p:nvSpPr>
          <p:cNvPr id="20483" name="Tartalom helye 9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371475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hu-HU" sz="2400" b="1" dirty="0" smtClean="0">
                <a:solidFill>
                  <a:schemeClr val="tx2"/>
                </a:solidFill>
              </a:rPr>
              <a:t>1. 2011. évi CXC törvény a nemzeti</a:t>
            </a:r>
          </a:p>
          <a:p>
            <a:pPr eaLnBrk="1" hangingPunct="1">
              <a:buFont typeface="Arial" charset="0"/>
              <a:buNone/>
            </a:pPr>
            <a:r>
              <a:rPr lang="hu-HU" sz="2400" b="1" dirty="0" smtClean="0">
                <a:solidFill>
                  <a:schemeClr val="tx2"/>
                </a:solidFill>
              </a:rPr>
              <a:t>Köznevelésről </a:t>
            </a:r>
            <a:r>
              <a:rPr lang="hu-HU" sz="2400" dirty="0" smtClean="0">
                <a:solidFill>
                  <a:schemeClr val="tx2"/>
                </a:solidFill>
              </a:rPr>
              <a:t>((20.§. (9))</a:t>
            </a:r>
          </a:p>
          <a:p>
            <a:pPr>
              <a:buNone/>
            </a:pPr>
            <a:endParaRPr lang="hu-HU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u-HU" sz="2400" b="1" dirty="0" smtClean="0">
                <a:solidFill>
                  <a:schemeClr val="tx2"/>
                </a:solidFill>
              </a:rPr>
              <a:t>2. Differenciált szolgáltatási professzió </a:t>
            </a:r>
          </a:p>
          <a:p>
            <a:pPr eaLnBrk="1" hangingPunct="1">
              <a:buFont typeface="Arial" charset="0"/>
              <a:buNone/>
            </a:pPr>
            <a:r>
              <a:rPr lang="hu-HU" sz="2400" dirty="0" smtClean="0">
                <a:solidFill>
                  <a:srgbClr val="324170"/>
                </a:solidFill>
              </a:rPr>
              <a:t>Lehetővé tenni, hogy a sajátos nevelési igényű</a:t>
            </a:r>
          </a:p>
          <a:p>
            <a:pPr eaLnBrk="1" hangingPunct="1">
              <a:buFont typeface="Arial" charset="0"/>
              <a:buNone/>
            </a:pPr>
            <a:r>
              <a:rPr lang="hu-HU" sz="2400" dirty="0" smtClean="0">
                <a:solidFill>
                  <a:srgbClr val="324170"/>
                </a:solidFill>
              </a:rPr>
              <a:t>gyerekek, tanulók lehetőség szerint lakóhelyükhöz</a:t>
            </a:r>
          </a:p>
          <a:p>
            <a:pPr eaLnBrk="1" hangingPunct="1">
              <a:buFont typeface="Arial" charset="0"/>
              <a:buNone/>
            </a:pPr>
            <a:r>
              <a:rPr lang="hu-HU" sz="2400" dirty="0" smtClean="0">
                <a:solidFill>
                  <a:srgbClr val="324170"/>
                </a:solidFill>
              </a:rPr>
              <a:t>közel kapják meg a különleges gondozási</a:t>
            </a:r>
          </a:p>
          <a:p>
            <a:pPr eaLnBrk="1" hangingPunct="1">
              <a:buFont typeface="Arial" charset="0"/>
              <a:buNone/>
            </a:pPr>
            <a:r>
              <a:rPr lang="hu-HU" sz="2400" dirty="0" smtClean="0">
                <a:solidFill>
                  <a:srgbClr val="324170"/>
                </a:solidFill>
              </a:rPr>
              <a:t>igényükből fakadó szolgáltatásokat.</a:t>
            </a:r>
          </a:p>
          <a:p>
            <a:pPr eaLnBrk="1" hangingPunct="1"/>
            <a:endParaRPr lang="hu-HU" sz="2400" dirty="0" smtClean="0">
              <a:solidFill>
                <a:srgbClr val="324170"/>
              </a:solidFill>
            </a:endParaRPr>
          </a:p>
          <a:p>
            <a:pPr eaLnBrk="1" hangingPunct="1">
              <a:buFont typeface="Arial" charset="0"/>
              <a:buNone/>
            </a:pPr>
            <a:endParaRPr lang="hu-HU" sz="2400" dirty="0" smtClean="0">
              <a:solidFill>
                <a:srgbClr val="324170"/>
              </a:solidFill>
            </a:endParaRPr>
          </a:p>
          <a:p>
            <a:pPr eaLnBrk="1" hangingPunct="1">
              <a:buFont typeface="Arial" charset="0"/>
              <a:buNone/>
            </a:pPr>
            <a:endParaRPr lang="hu-HU" dirty="0" smtClean="0">
              <a:solidFill>
                <a:srgbClr val="32417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zögletes összekötő 38"/>
          <p:cNvCxnSpPr/>
          <p:nvPr/>
        </p:nvCxnSpPr>
        <p:spPr>
          <a:xfrm rot="16200000" flipH="1">
            <a:off x="1358900" y="3136900"/>
            <a:ext cx="2592388" cy="1423988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elfelé-lefelé nyíl 34"/>
          <p:cNvSpPr/>
          <p:nvPr/>
        </p:nvSpPr>
        <p:spPr>
          <a:xfrm>
            <a:off x="4316413" y="3502025"/>
            <a:ext cx="511175" cy="1679575"/>
          </a:xfrm>
          <a:prstGeom prst="upDown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8676" name="Cím 4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200" b="1" dirty="0" smtClean="0">
                <a:solidFill>
                  <a:schemeClr val="tx2"/>
                </a:solidFill>
                <a:latin typeface="+mn-lt"/>
              </a:rPr>
              <a:t>EGYMI: hálózati feladatok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3586163" y="3940175"/>
            <a:ext cx="1890712" cy="8286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FFFF00"/>
                </a:solidFill>
              </a:rPr>
              <a:t>TÁMOP Szolgáltatói Kosár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3184525" y="654050"/>
            <a:ext cx="2628900" cy="8397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Kapcsolat  a kiemelt projekttel</a:t>
            </a:r>
          </a:p>
          <a:p>
            <a:pPr algn="ctr">
              <a:defRPr/>
            </a:pPr>
            <a:r>
              <a:rPr lang="hu-HU" b="1" dirty="0"/>
              <a:t>Tervezés, fejlesztés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3403600" y="1968500"/>
            <a:ext cx="2154238" cy="14605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 EGYMI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6156176" y="1628800"/>
            <a:ext cx="1890713" cy="10303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 smtClean="0"/>
              <a:t>EGYMI</a:t>
            </a:r>
          </a:p>
          <a:p>
            <a:pPr algn="ctr">
              <a:defRPr/>
            </a:pPr>
            <a:r>
              <a:rPr lang="hu-HU" b="1" dirty="0" smtClean="0"/>
              <a:t>Standard-adaptáció /támogatása  </a:t>
            </a:r>
            <a:endParaRPr lang="hu-HU" b="1" dirty="0"/>
          </a:p>
        </p:txBody>
      </p:sp>
      <p:sp>
        <p:nvSpPr>
          <p:cNvPr id="29" name="Lekerekített téglalap 28"/>
          <p:cNvSpPr/>
          <p:nvPr/>
        </p:nvSpPr>
        <p:spPr>
          <a:xfrm>
            <a:off x="2214563" y="5181600"/>
            <a:ext cx="4929187" cy="8905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 smtClean="0"/>
              <a:t>Modellértékű működés</a:t>
            </a:r>
            <a:endParaRPr lang="hu-HU" sz="2000" b="1" dirty="0"/>
          </a:p>
        </p:txBody>
      </p:sp>
      <p:sp>
        <p:nvSpPr>
          <p:cNvPr id="30" name="Lekerekített téglalap 29"/>
          <p:cNvSpPr/>
          <p:nvPr/>
        </p:nvSpPr>
        <p:spPr>
          <a:xfrm>
            <a:off x="1103313" y="2735263"/>
            <a:ext cx="1890712" cy="76676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 Specifikus szolgáltatások</a:t>
            </a:r>
          </a:p>
        </p:txBody>
      </p:sp>
      <p:sp>
        <p:nvSpPr>
          <p:cNvPr id="31" name="Lekerekített téglalap 30"/>
          <p:cNvSpPr/>
          <p:nvPr/>
        </p:nvSpPr>
        <p:spPr>
          <a:xfrm>
            <a:off x="399495" y="506027"/>
            <a:ext cx="550416" cy="511353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hu-HU" b="1" dirty="0"/>
              <a:t> HÁLÓZATI, HORIZONTÁLIS TANULÁS DISSZEMINÁCIÓJA </a:t>
            </a:r>
          </a:p>
        </p:txBody>
      </p:sp>
      <p:sp>
        <p:nvSpPr>
          <p:cNvPr id="32" name="Lekerekített téglalap 31"/>
          <p:cNvSpPr/>
          <p:nvPr/>
        </p:nvSpPr>
        <p:spPr>
          <a:xfrm rot="10800000">
            <a:off x="8223300" y="507960"/>
            <a:ext cx="657234" cy="511353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hu-HU" sz="2400" b="1" dirty="0"/>
              <a:t>Szakmai </a:t>
            </a:r>
            <a:r>
              <a:rPr lang="hu-HU" sz="2400" b="1" dirty="0" err="1"/>
              <a:t>Help</a:t>
            </a:r>
            <a:r>
              <a:rPr lang="hu-HU" sz="2400" b="1" dirty="0"/>
              <a:t> </a:t>
            </a:r>
            <a:r>
              <a:rPr lang="hu-HU" sz="2400" b="1" dirty="0" err="1"/>
              <a:t>Desk</a:t>
            </a:r>
            <a:r>
              <a:rPr lang="hu-HU" b="1" dirty="0"/>
              <a:t>                                               </a:t>
            </a:r>
            <a:r>
              <a:rPr lang="hu-HU" sz="2400" b="1" dirty="0"/>
              <a:t>Információ </a:t>
            </a:r>
            <a:r>
              <a:rPr lang="hu-HU" sz="2400" b="1" dirty="0" err="1"/>
              <a:t>-megosztás</a:t>
            </a:r>
            <a:endParaRPr lang="hu-HU" sz="2400" b="1" dirty="0"/>
          </a:p>
        </p:txBody>
      </p:sp>
      <p:sp>
        <p:nvSpPr>
          <p:cNvPr id="33" name="Lekerekített téglalap 32"/>
          <p:cNvSpPr/>
          <p:nvPr/>
        </p:nvSpPr>
        <p:spPr>
          <a:xfrm>
            <a:off x="1103313" y="1712913"/>
            <a:ext cx="1890712" cy="8397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324170"/>
                </a:solidFill>
              </a:rPr>
              <a:t>Kapacitásbővítés</a:t>
            </a:r>
          </a:p>
          <a:p>
            <a:pPr algn="ctr">
              <a:defRPr/>
            </a:pPr>
            <a:r>
              <a:rPr lang="hu-HU" b="1" dirty="0">
                <a:solidFill>
                  <a:srgbClr val="324170"/>
                </a:solidFill>
              </a:rPr>
              <a:t>Együttműködési megállapodások</a:t>
            </a:r>
          </a:p>
        </p:txBody>
      </p:sp>
      <p:sp>
        <p:nvSpPr>
          <p:cNvPr id="18" name="Lefelé nyíl 17"/>
          <p:cNvSpPr/>
          <p:nvPr/>
        </p:nvSpPr>
        <p:spPr>
          <a:xfrm rot="16200000">
            <a:off x="3038475" y="2954338"/>
            <a:ext cx="255587" cy="4016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Lefelé nyíl 19"/>
          <p:cNvSpPr/>
          <p:nvPr/>
        </p:nvSpPr>
        <p:spPr>
          <a:xfrm rot="16200000" flipH="1">
            <a:off x="3056732" y="2132806"/>
            <a:ext cx="255588" cy="365125"/>
          </a:xfrm>
          <a:prstGeom prst="downArrow">
            <a:avLst>
              <a:gd name="adj1" fmla="val 50000"/>
              <a:gd name="adj2" fmla="val 375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7" name="Jobbra nyíl 36"/>
          <p:cNvSpPr/>
          <p:nvPr/>
        </p:nvSpPr>
        <p:spPr>
          <a:xfrm rot="10800000" flipV="1">
            <a:off x="5667375" y="2078038"/>
            <a:ext cx="511175" cy="292100"/>
          </a:xfrm>
          <a:prstGeom prst="rightArrow">
            <a:avLst/>
          </a:prstGeom>
          <a:solidFill>
            <a:srgbClr val="D735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3" name="Szögletes összekötő 42"/>
          <p:cNvCxnSpPr/>
          <p:nvPr/>
        </p:nvCxnSpPr>
        <p:spPr>
          <a:xfrm flipV="1">
            <a:off x="7143750" y="5072063"/>
            <a:ext cx="1071563" cy="484187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zögletes összekötő 48"/>
          <p:cNvCxnSpPr>
            <a:endCxn id="29" idx="1"/>
          </p:cNvCxnSpPr>
          <p:nvPr/>
        </p:nvCxnSpPr>
        <p:spPr>
          <a:xfrm>
            <a:off x="957263" y="5108575"/>
            <a:ext cx="1257300" cy="519113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kerekített téglalap 52"/>
          <p:cNvSpPr/>
          <p:nvPr/>
        </p:nvSpPr>
        <p:spPr>
          <a:xfrm>
            <a:off x="6228184" y="2924944"/>
            <a:ext cx="1825625" cy="7302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SNI  </a:t>
            </a:r>
            <a:r>
              <a:rPr lang="hu-HU" b="1" dirty="0" err="1"/>
              <a:t>inklúziós</a:t>
            </a:r>
            <a:r>
              <a:rPr lang="hu-HU" b="1" dirty="0"/>
              <a:t> fejlesztések</a:t>
            </a:r>
          </a:p>
        </p:txBody>
      </p:sp>
      <p:sp>
        <p:nvSpPr>
          <p:cNvPr id="54" name="Jobbra nyíl 53"/>
          <p:cNvSpPr/>
          <p:nvPr/>
        </p:nvSpPr>
        <p:spPr>
          <a:xfrm rot="10800000">
            <a:off x="5652120" y="3140968"/>
            <a:ext cx="547688" cy="255587"/>
          </a:xfrm>
          <a:prstGeom prst="righ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Lefelé nyíl 24"/>
          <p:cNvSpPr/>
          <p:nvPr/>
        </p:nvSpPr>
        <p:spPr>
          <a:xfrm>
            <a:off x="4937125" y="3465513"/>
            <a:ext cx="219075" cy="438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Lefelé nyíl 27"/>
          <p:cNvSpPr/>
          <p:nvPr/>
        </p:nvSpPr>
        <p:spPr>
          <a:xfrm>
            <a:off x="3878263" y="3429000"/>
            <a:ext cx="255587" cy="474663"/>
          </a:xfrm>
          <a:prstGeom prst="downArrow">
            <a:avLst>
              <a:gd name="adj1" fmla="val 50000"/>
              <a:gd name="adj2" fmla="val 53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4" name="Szögletes összekötő 33"/>
          <p:cNvCxnSpPr>
            <a:stCxn id="23" idx="3"/>
          </p:cNvCxnSpPr>
          <p:nvPr/>
        </p:nvCxnSpPr>
        <p:spPr>
          <a:xfrm>
            <a:off x="5813425" y="1074738"/>
            <a:ext cx="954088" cy="554037"/>
          </a:xfrm>
          <a:prstGeom prst="bentConnector3">
            <a:avLst>
              <a:gd name="adj1" fmla="val 10852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Jobbra nyíl 43"/>
          <p:cNvSpPr/>
          <p:nvPr/>
        </p:nvSpPr>
        <p:spPr>
          <a:xfrm>
            <a:off x="5795963" y="836613"/>
            <a:ext cx="24130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Lefelé nyíl 45"/>
          <p:cNvSpPr/>
          <p:nvPr/>
        </p:nvSpPr>
        <p:spPr>
          <a:xfrm>
            <a:off x="4032250" y="1520825"/>
            <a:ext cx="255588" cy="474663"/>
          </a:xfrm>
          <a:prstGeom prst="downArrow">
            <a:avLst>
              <a:gd name="adj1" fmla="val 50000"/>
              <a:gd name="adj2" fmla="val 53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7" name="Felfelé nyíl 46"/>
          <p:cNvSpPr/>
          <p:nvPr/>
        </p:nvSpPr>
        <p:spPr>
          <a:xfrm>
            <a:off x="4608513" y="1484313"/>
            <a:ext cx="215900" cy="468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 algn="ctr">
              <a:buNone/>
            </a:pPr>
            <a:r>
              <a:rPr lang="hu-HU" b="1" dirty="0" smtClean="0">
                <a:solidFill>
                  <a:schemeClr val="tx2"/>
                </a:solidFill>
              </a:rPr>
              <a:t>A fejlesztésről a továbbiakban</a:t>
            </a:r>
            <a:br>
              <a:rPr lang="hu-HU" b="1" dirty="0" smtClean="0">
                <a:solidFill>
                  <a:schemeClr val="tx2"/>
                </a:solidFill>
              </a:rPr>
            </a:br>
            <a:r>
              <a:rPr lang="hu-HU" sz="2800" dirty="0" smtClean="0">
                <a:solidFill>
                  <a:schemeClr val="tx2"/>
                </a:solidFill>
              </a:rPr>
              <a:t>TÁMOP 3.1.1. kiemelt projekt – II. szakasz</a:t>
            </a:r>
            <a:endParaRPr lang="hu-H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27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fejlesztések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kulcseleme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hogy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az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érintettek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magukénak</a:t>
            </a:r>
            <a:endParaRPr lang="hu-HU" sz="28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érezzék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fejlesztést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endParaRPr lang="hu-HU" sz="28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Bevonódás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nélkül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fejlesztési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eredmények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átmenetiek</a:t>
            </a:r>
            <a:endParaRPr lang="hu-HU" sz="28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lehetnek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 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sA1ast1eQ9MpO4QFHawW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k9ZlBJ8i83ynI9Io24B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kg5tikxc2ZjUDTRHrcrG"/>
</p:tagLst>
</file>

<file path=ppt/theme/theme1.xml><?xml version="1.0" encoding="utf-8"?>
<a:theme xmlns:a="http://schemas.openxmlformats.org/drawingml/2006/main" name="edu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new</Template>
  <TotalTime>4660</TotalTime>
  <Words>529</Words>
  <Application>Microsoft Office PowerPoint</Application>
  <PresentationFormat>Diavetítés a képernyőre (4:3 oldalarány)</PresentationFormat>
  <Paragraphs>131</Paragraphs>
  <Slides>13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edu new</vt:lpstr>
      <vt:lpstr>Fejlesztések, többlettudás és forrásközpont az EGYMI-kben </vt:lpstr>
      <vt:lpstr> A fejlesztés fókuszában az EGYMI </vt:lpstr>
      <vt:lpstr>Fejlesztési alapelvek (2007)</vt:lpstr>
      <vt:lpstr>4. dia</vt:lpstr>
      <vt:lpstr>2012</vt:lpstr>
      <vt:lpstr>Az EGYMI feladata</vt:lpstr>
      <vt:lpstr>EGYMI: hálózati feladatok</vt:lpstr>
      <vt:lpstr>8. dia</vt:lpstr>
      <vt:lpstr>9. dia</vt:lpstr>
      <vt:lpstr>Modellértékű működés/EGYMI, mint referenciahely</vt:lpstr>
      <vt:lpstr>…amit a jövőről gondolhatunk</vt:lpstr>
      <vt:lpstr>…amit a jövőről gondolhatunk</vt:lpstr>
      <vt:lpstr>13. dia</vt:lpstr>
    </vt:vector>
  </TitlesOfParts>
  <Company>Educatio Társ. Szolg. Nonprofit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Felkészítő nap TÁMOP 3.1.5</dc:title>
  <dc:creator>Gerse István</dc:creator>
  <cp:lastModifiedBy>nemetij</cp:lastModifiedBy>
  <cp:revision>213</cp:revision>
  <dcterms:created xsi:type="dcterms:W3CDTF">2009-12-18T09:16:57Z</dcterms:created>
  <dcterms:modified xsi:type="dcterms:W3CDTF">2012-09-25T08:09:30Z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14tOQBQiRSHvV4BMRM4CZf0X3VLkC8RVI3cl5nb6dx14</vt:lpwstr>
  </property>
  <property fmtid="{D5CDD505-2E9C-101B-9397-08002B2CF9AE}" pid="3" name="Google.Documents.RevisionId">
    <vt:lpwstr>15661832726368269163</vt:lpwstr>
  </property>
  <property fmtid="{D5CDD505-2E9C-101B-9397-08002B2CF9AE}" pid="4" name="Google.Documents.PluginVersion">
    <vt:lpwstr>2.0.2026.3768</vt:lpwstr>
  </property>
  <property fmtid="{D5CDD505-2E9C-101B-9397-08002B2CF9AE}" pid="5" name="Google.Documents.MergeIncapabilityFlags">
    <vt:i4>0</vt:i4>
  </property>
  <property fmtid="{D5CDD505-2E9C-101B-9397-08002B2CF9AE}" pid="6" name="Google.Documents.Tracking">
    <vt:lpwstr>false</vt:lpwstr>
  </property>
</Properties>
</file>